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9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1" r:id="rId17"/>
    <p:sldId id="272" r:id="rId18"/>
    <p:sldId id="273" r:id="rId19"/>
    <p:sldId id="274" r:id="rId20"/>
    <p:sldId id="275" r:id="rId21"/>
    <p:sldId id="292" r:id="rId22"/>
    <p:sldId id="280" r:id="rId23"/>
    <p:sldId id="277" r:id="rId24"/>
    <p:sldId id="278" r:id="rId25"/>
    <p:sldId id="307" r:id="rId26"/>
    <p:sldId id="282" r:id="rId27"/>
    <p:sldId id="283" r:id="rId28"/>
    <p:sldId id="293" r:id="rId29"/>
    <p:sldId id="308" r:id="rId30"/>
    <p:sldId id="285" r:id="rId31"/>
    <p:sldId id="295" r:id="rId32"/>
    <p:sldId id="309" r:id="rId33"/>
    <p:sldId id="296" r:id="rId34"/>
    <p:sldId id="310" r:id="rId35"/>
    <p:sldId id="297" r:id="rId36"/>
    <p:sldId id="299" r:id="rId37"/>
    <p:sldId id="301" r:id="rId38"/>
    <p:sldId id="302" r:id="rId39"/>
    <p:sldId id="311" r:id="rId40"/>
    <p:sldId id="312" r:id="rId41"/>
    <p:sldId id="303" r:id="rId42"/>
    <p:sldId id="315" r:id="rId43"/>
    <p:sldId id="316" r:id="rId44"/>
    <p:sldId id="317" r:id="rId45"/>
    <p:sldId id="318" r:id="rId46"/>
    <p:sldId id="319" r:id="rId47"/>
    <p:sldId id="321" r:id="rId48"/>
    <p:sldId id="320" r:id="rId49"/>
    <p:sldId id="323" r:id="rId50"/>
    <p:sldId id="324" r:id="rId51"/>
    <p:sldId id="335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6" r:id="rId62"/>
    <p:sldId id="339" r:id="rId63"/>
    <p:sldId id="340" r:id="rId64"/>
    <p:sldId id="337" r:id="rId65"/>
    <p:sldId id="342" r:id="rId66"/>
    <p:sldId id="341" r:id="rId67"/>
    <p:sldId id="343" r:id="rId68"/>
    <p:sldId id="345" r:id="rId69"/>
    <p:sldId id="356" r:id="rId70"/>
    <p:sldId id="357" r:id="rId71"/>
    <p:sldId id="358" r:id="rId72"/>
    <p:sldId id="359" r:id="rId73"/>
    <p:sldId id="355" r:id="rId74"/>
    <p:sldId id="373" r:id="rId75"/>
    <p:sldId id="347" r:id="rId76"/>
    <p:sldId id="360" r:id="rId77"/>
    <p:sldId id="349" r:id="rId78"/>
    <p:sldId id="361" r:id="rId79"/>
    <p:sldId id="369" r:id="rId80"/>
    <p:sldId id="350" r:id="rId81"/>
    <p:sldId id="362" r:id="rId82"/>
    <p:sldId id="363" r:id="rId83"/>
    <p:sldId id="364" r:id="rId84"/>
    <p:sldId id="365" r:id="rId85"/>
    <p:sldId id="351" r:id="rId86"/>
    <p:sldId id="366" r:id="rId87"/>
    <p:sldId id="352" r:id="rId88"/>
    <p:sldId id="367" r:id="rId89"/>
    <p:sldId id="368" r:id="rId90"/>
    <p:sldId id="353" r:id="rId91"/>
    <p:sldId id="371" r:id="rId92"/>
    <p:sldId id="370" r:id="rId93"/>
    <p:sldId id="372" r:id="rId94"/>
    <p:sldId id="35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256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  <p14:sldId id="29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23 Out of Core" id="{E39B1C18-6FC7-AC49-A928-0EA17258B6B7}">
          <p14:sldIdLst>
            <p14:sldId id="35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572" autoAdjust="0"/>
  </p:normalViewPr>
  <p:slideViewPr>
    <p:cSldViewPr snapToGrid="0" snapToObjects="1">
      <p:cViewPr>
        <p:scale>
          <a:sx n="65" d="100"/>
          <a:sy n="65" d="100"/>
        </p:scale>
        <p:origin x="-1664" y="-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SciPy2016-Logo-450x120-01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5" y="6298103"/>
            <a:ext cx="1587645" cy="4233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59364" y="6251923"/>
            <a:ext cx="401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Sebastian Raschka &amp; Andreas Mueller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3454" y="6256130"/>
            <a:ext cx="443345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sbt" TargetMode="External"/><Relationship Id="rId4" Type="http://schemas.openxmlformats.org/officeDocument/2006/relationships/hyperlink" Target="http://amueller.github.io" TargetMode="External"/><Relationship Id="rId5" Type="http://schemas.openxmlformats.org/officeDocument/2006/relationships/hyperlink" Target="https://twitter.com/amuellerml" TargetMode="External"/><Relationship Id="rId6" Type="http://schemas.openxmlformats.org/officeDocument/2006/relationships/hyperlink" Target="https://github.com/amueller/scipy-2016-sklear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bastianraschka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github.com/amueller/scipy-2016-sklearn.gi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6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kno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82" y="3428036"/>
            <a:ext cx="3949137" cy="22566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7141" y="2415784"/>
            <a:ext cx="66737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9515"/>
                </a:solidFill>
              </a:rPr>
              <a:t>Machine Learning </a:t>
            </a:r>
          </a:p>
          <a:p>
            <a:endParaRPr lang="en-US" sz="6600" dirty="0"/>
          </a:p>
          <a:p>
            <a:r>
              <a:rPr lang="en-US" sz="6600" i="1" dirty="0" smtClean="0"/>
              <a:t>  </a:t>
            </a:r>
            <a:r>
              <a:rPr lang="en-US" sz="6600" dirty="0" smtClean="0"/>
              <a:t> </a:t>
            </a:r>
            <a:endParaRPr lang="en-US" sz="6600" dirty="0"/>
          </a:p>
        </p:txBody>
      </p:sp>
      <p:pic>
        <p:nvPicPr>
          <p:cNvPr id="4" name="Picture 3" descr="SciPy2016-Logo-450x120-01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8" y="245936"/>
            <a:ext cx="4801309" cy="1280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1832" y="12031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Scientific Computing with Python</a:t>
            </a:r>
          </a:p>
          <a:p>
            <a:r>
              <a:rPr lang="en-US" dirty="0"/>
              <a:t>Austin, Texas • July 11-17,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2574482" y="6010510"/>
            <a:ext cx="6407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Helvetica Light"/>
                <a:cs typeface="Helvetica Light"/>
              </a:rPr>
              <a:t>Sebastian Raschka &amp; Andreas Mueller</a:t>
            </a:r>
            <a:endParaRPr lang="en-US" sz="2800" i="1" dirty="0">
              <a:latin typeface="Helvetica Light"/>
              <a:cs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1832" y="3332569"/>
            <a:ext cx="1605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dirty="0" smtClean="0">
                <a:solidFill>
                  <a:srgbClr val="4897CE"/>
                </a:solidFill>
              </a:rPr>
              <a:t>with</a:t>
            </a:r>
            <a:endParaRPr lang="en-US" sz="6000" dirty="0">
              <a:solidFill>
                <a:srgbClr val="489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1"/>
    </mc:Choice>
    <mc:Fallback xmlns="">
      <p:transition xmlns:p14="http://schemas.microsoft.com/office/powerpoint/2010/main" spd="slow" advTm="32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Chess computer</a:t>
            </a: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  <a:endParaRPr lang="en-US" sz="1050" dirty="0" smtClean="0">
              <a:latin typeface="Helvetica Light"/>
              <a:cs typeface="Helvetica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  <a:endParaRPr lang="en-US" sz="1050" dirty="0" smtClean="0">
              <a:latin typeface="Helvetica Light"/>
              <a:cs typeface="Helvetica Light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  <a:endParaRPr lang="en-US" sz="1200" dirty="0" smtClean="0">
              <a:latin typeface="Helvetica Light"/>
              <a:cs typeface="Helvetica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  <a:endParaRPr lang="en-US" sz="12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86800" y="57036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</a:t>
            </a:r>
            <a:r>
              <a:rPr lang="en-US" sz="1400" b="1" dirty="0" smtClean="0"/>
              <a:t>source:</a:t>
            </a:r>
            <a:r>
              <a:rPr lang="en-US" sz="1400" b="1" dirty="0" smtClean="0"/>
              <a:t> </a:t>
            </a:r>
            <a:r>
              <a:rPr lang="en-US" sz="1400" b="1" dirty="0" smtClean="0"/>
              <a:t>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Sebastian Raschka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</a:rPr>
              <a:t>mail@sebastianraschka.com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http://sebastianraschka.com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rasbt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9267" y="4009070"/>
            <a:ext cx="3801361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Andreas Mueller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</a:rPr>
              <a:t>t3kcit+website@gmail.com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4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4"/>
              </a:rPr>
              <a:t>amueller.github.io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5"/>
              </a:rPr>
              <a:t>@</a:t>
            </a:r>
            <a:r>
              <a:rPr lang="en-US" sz="2000" dirty="0" err="1">
                <a:latin typeface="Helvetica Light"/>
                <a:cs typeface="Helvetica Light"/>
                <a:hlinkClick r:id="rId5"/>
              </a:rPr>
              <a:t>amuellerml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9815" y="1933087"/>
            <a:ext cx="6660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  <a:hlinkClick r:id="rId6"/>
              </a:rPr>
              <a:t>https://github.com/amueller/scipy-2016-sklearn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86800" y="57036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  <a:endParaRPr lang="en-US" sz="1600" dirty="0" smtClean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  <a:endParaRPr lang="en-US" sz="20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pic>
        <p:nvPicPr>
          <p:cNvPr id="5" name="Picture 4" descr="Screen Shot 2016-07-07 at 9.4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8376"/>
            <a:ext cx="8097982" cy="734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228156"/>
            <a:ext cx="87283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</a:t>
            </a:r>
            <a:r>
              <a:rPr lang="en-US" sz="1400" dirty="0" err="1">
                <a:latin typeface="Andale Mono"/>
                <a:cs typeface="Andale Mono"/>
                <a:hlinkClick r:id="rId3"/>
              </a:rPr>
              <a:t>github.com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/</a:t>
            </a:r>
            <a:r>
              <a:rPr lang="en-US" sz="1400" dirty="0" err="1">
                <a:latin typeface="Andale Mono"/>
                <a:cs typeface="Andale Mono"/>
                <a:hlinkClick r:id="rId3"/>
              </a:rPr>
              <a:t>amueller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/scipy-2016-sklearn.git</a:t>
            </a:r>
            <a:endParaRPr lang="en-US" sz="1400" dirty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723909" y="2470693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so, yet):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sz="2000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sz="2000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re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91" y="2380344"/>
            <a:ext cx="54864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  <a:endParaRPr lang="en-US" sz="3600" dirty="0" smtClean="0">
              <a:latin typeface="Andale Mono"/>
              <a:cs typeface="Andale Mon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880" y="5668612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X[0] (feature variable)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189650" y="3909964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 (target variable)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2577337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(“normalization”)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45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  <a:endParaRPr lang="en-US" sz="1400" dirty="0" smtClean="0">
              <a:latin typeface="Helvetica Light"/>
              <a:cs typeface="Helvetica Light"/>
            </a:endParaRP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</a:t>
            </a:r>
            <a:r>
              <a:rPr lang="en-US" sz="1800" b="1" dirty="0">
                <a:latin typeface="Helvetica"/>
                <a:cs typeface="Helvetica"/>
              </a:rPr>
              <a:t>Application: SMS spam classification</a:t>
            </a:r>
            <a:endParaRPr lang="en-US" sz="1800" b="1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Morning Session: </a:t>
            </a:r>
            <a:r>
              <a:rPr lang="en-US" sz="2800" dirty="0"/>
              <a:t>8:00 AM - 12:00 PM (Room 105)</a:t>
            </a:r>
          </a:p>
          <a:p>
            <a:pPr>
              <a:buFont typeface="Wingdings" charset="2"/>
              <a:buChar char="Ø"/>
            </a:pPr>
            <a:endParaRPr lang="en-US" sz="2800" dirty="0" smtClean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Afternoon Session: </a:t>
            </a:r>
            <a:r>
              <a:rPr lang="en-US" sz="2800" dirty="0"/>
              <a:t>1:30 PM - 5:30 PM (Room 105)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nested-cv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4662"/>
          <a:stretch/>
        </p:blipFill>
        <p:spPr>
          <a:xfrm>
            <a:off x="1682970" y="809625"/>
            <a:ext cx="5651279" cy="53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3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</a:t>
            </a:r>
            <a:r>
              <a:rPr lang="en-US" sz="1200" dirty="0" smtClean="0">
                <a:latin typeface="Helvetica Light"/>
                <a:cs typeface="Helvetica Light"/>
              </a:rPr>
              <a:t>amma parameter</a:t>
            </a:r>
            <a:endParaRPr lang="en-US" sz="12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  <a:endParaRPr lang="en-US" sz="1200" dirty="0" smtClean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Supervised learning: Out-of-core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  <a:endParaRPr lang="en-US" sz="1600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  <a:endParaRPr lang="en-US" dirty="0" smtClean="0">
              <a:latin typeface="Helvetica Light"/>
              <a:cs typeface="Helvetica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205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8:00 AM - 12:00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86800" y="57036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</a:t>
            </a:r>
            <a:r>
              <a:rPr lang="en-US" sz="1800" b="1" dirty="0">
                <a:latin typeface="Helvetica"/>
                <a:cs typeface="Helvetica"/>
              </a:rPr>
              <a:t>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Supervised learning: Out-of-core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  <a:endParaRPr lang="en-US" sz="8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1:30 PM - 5:30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23 Supervised learning: Out-of-core learning</a:t>
            </a:r>
            <a:endParaRPr lang="en-US" sz="18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566" y="5703693"/>
            <a:ext cx="3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S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124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4033</Words>
  <Application>Microsoft Macintosh PowerPoint</Application>
  <PresentationFormat>On-screen Show (4:3)</PresentationFormat>
  <Paragraphs>711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Links</vt:lpstr>
      <vt:lpstr>Tutorial Setup I</vt:lpstr>
      <vt:lpstr>Tutorial Setup II</vt:lpstr>
      <vt:lpstr>Our Agenda</vt:lpstr>
      <vt:lpstr>Morning Session</vt:lpstr>
      <vt:lpstr>Afternoon Session</vt:lpstr>
      <vt:lpstr>Morning Session</vt:lpstr>
      <vt:lpstr>What is Machine Learning?</vt:lpstr>
      <vt:lpstr>Examples of Machine Learning</vt:lpstr>
      <vt:lpstr>3 Types of Learning</vt:lpstr>
      <vt:lpstr>Supervised Learning</vt:lpstr>
      <vt:lpstr>Unsupervised Learning</vt:lpstr>
      <vt:lpstr>Flower Classification</vt:lpstr>
      <vt:lpstr>Data Representation</vt:lpstr>
      <vt:lpstr>Morning Session</vt:lpstr>
      <vt:lpstr>Jupyter Notebooks</vt:lpstr>
      <vt:lpstr>NumPy Arrays</vt:lpstr>
      <vt:lpstr>Scipy Sparse Matrices</vt:lpstr>
      <vt:lpstr>Matplotlib</vt:lpstr>
      <vt:lpstr>Morning Session</vt:lpstr>
      <vt:lpstr>Iris</vt:lpstr>
      <vt:lpstr>Digits</vt:lpstr>
      <vt:lpstr>Generating Synthetic Data</vt:lpstr>
      <vt:lpstr>Morning Session</vt:lpstr>
      <vt:lpstr>Training &amp; Test Data</vt:lpstr>
      <vt:lpstr>Stratification</vt:lpstr>
      <vt:lpstr>K-Nearest Neighbors</vt:lpstr>
      <vt:lpstr>Morning Session</vt:lpstr>
      <vt:lpstr>Supervised Workflow</vt:lpstr>
      <vt:lpstr>Supervised Workflow</vt:lpstr>
      <vt:lpstr>Morning Session</vt:lpstr>
      <vt:lpstr>Linear Regression</vt:lpstr>
      <vt:lpstr>Morning Session</vt:lpstr>
      <vt:lpstr>Unsupervised Transformers</vt:lpstr>
      <vt:lpstr>Feature Scaling</vt:lpstr>
      <vt:lpstr>Principal Component Analysis</vt:lpstr>
      <vt:lpstr>PCA for Dimensionality Reduction</vt:lpstr>
      <vt:lpstr>Morning Session</vt:lpstr>
      <vt:lpstr>K-means Clustering</vt:lpstr>
      <vt:lpstr>K-means Clustering</vt:lpstr>
      <vt:lpstr>Morning Session</vt:lpstr>
      <vt:lpstr>Scikit-learn API</vt:lpstr>
      <vt:lpstr>Morning Session</vt:lpstr>
      <vt:lpstr>Continuous &amp; Categorical Features</vt:lpstr>
      <vt:lpstr>Case Study - Titanic Survival</vt:lpstr>
      <vt:lpstr>Morning Session</vt:lpstr>
      <vt:lpstr>Bag of Words</vt:lpstr>
      <vt:lpstr>Morning Session</vt:lpstr>
      <vt:lpstr>Preprocessing &amp; Classification  Overview</vt:lpstr>
      <vt:lpstr>Afternoon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Nested CV</vt:lpstr>
      <vt:lpstr>Afternoon Session</vt:lpstr>
      <vt:lpstr>Learning Curves</vt:lpstr>
      <vt:lpstr>Model Complexity</vt:lpstr>
      <vt:lpstr>Grid Search</vt:lpstr>
      <vt:lpstr>Afternoon Session</vt:lpstr>
      <vt:lpstr>Pipelines</vt:lpstr>
      <vt:lpstr>Pipelines &amp; Cross Validation</vt:lpstr>
      <vt:lpstr>Afternoon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Afternoon Session</vt:lpstr>
      <vt:lpstr>Linear models for regression</vt:lpstr>
      <vt:lpstr>Afternoon Session</vt:lpstr>
      <vt:lpstr>Support Vector Machines</vt:lpstr>
      <vt:lpstr>Kernel Trick</vt:lpstr>
      <vt:lpstr>Afternoon Session</vt:lpstr>
      <vt:lpstr>Decision Trees</vt:lpstr>
      <vt:lpstr>Classification w. Continuous Features</vt:lpstr>
      <vt:lpstr>Impurity measures</vt:lpstr>
      <vt:lpstr>Ensemble Methods</vt:lpstr>
      <vt:lpstr>Afternoon Session</vt:lpstr>
      <vt:lpstr>Dimensionality Reduction</vt:lpstr>
      <vt:lpstr>Afternoon Session</vt:lpstr>
      <vt:lpstr>Hierarchical Clustering</vt:lpstr>
      <vt:lpstr>DBSCAN</vt:lpstr>
      <vt:lpstr>Afternoon Session</vt:lpstr>
      <vt:lpstr>PCA</vt:lpstr>
      <vt:lpstr>PCA</vt:lpstr>
      <vt:lpstr>Kernel PCA</vt:lpstr>
      <vt:lpstr>Afternoon Session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Sebastian Raschka</cp:lastModifiedBy>
  <cp:revision>223</cp:revision>
  <dcterms:created xsi:type="dcterms:W3CDTF">2016-07-07T06:14:25Z</dcterms:created>
  <dcterms:modified xsi:type="dcterms:W3CDTF">2016-07-12T02:47:21Z</dcterms:modified>
</cp:coreProperties>
</file>